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511" r:id="rId2"/>
    <p:sldId id="512" r:id="rId3"/>
    <p:sldId id="515" r:id="rId4"/>
    <p:sldId id="517" r:id="rId5"/>
    <p:sldId id="516" r:id="rId6"/>
    <p:sldId id="518" r:id="rId7"/>
    <p:sldId id="520" r:id="rId8"/>
    <p:sldId id="258" r:id="rId9"/>
    <p:sldId id="259" r:id="rId10"/>
    <p:sldId id="260" r:id="rId11"/>
    <p:sldId id="262" r:id="rId12"/>
    <p:sldId id="261"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174"/>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53B52A-496D-46F3-BB4A-43D82027DD2E}"/>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(261)</a:t>
            </a:r>
          </a:p>
        </p:txBody>
      </p:sp>
      <p:sp>
        <p:nvSpPr>
          <p:cNvPr id="3" name="Date Placeholder 2">
            <a:extLst>
              <a:ext uri="{FF2B5EF4-FFF2-40B4-BE49-F238E27FC236}">
                <a16:creationId xmlns:a16="http://schemas.microsoft.com/office/drawing/2014/main" id="{72966BBA-66FF-4EAE-BD33-F9A33AFE4ECA}"/>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6/2/2021 pm</a:t>
            </a:r>
          </a:p>
        </p:txBody>
      </p:sp>
      <p:sp>
        <p:nvSpPr>
          <p:cNvPr id="4" name="Footer Placeholder 3">
            <a:extLst>
              <a:ext uri="{FF2B5EF4-FFF2-40B4-BE49-F238E27FC236}">
                <a16:creationId xmlns:a16="http://schemas.microsoft.com/office/drawing/2014/main" id="{4B20C940-29AA-45FF-97D3-43CA7D8420E6}"/>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C8EAF9C-4826-4C45-91DF-E424F2AEE441}"/>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69888BF1-B9BE-4628-9EFD-3E99B1A9DF9A}"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41200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(261)</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6/2/2021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23514DB-A492-40D0-B001-2CE1BED3C14B}" type="slidenum">
              <a:rPr lang="en-US" smtClean="0"/>
              <a:t>‹#›</a:t>
            </a:fld>
            <a:endParaRPr lang="en-US"/>
          </a:p>
        </p:txBody>
      </p:sp>
    </p:spTree>
    <p:extLst>
      <p:ext uri="{BB962C8B-B14F-4D97-AF65-F5344CB8AC3E}">
        <p14:creationId xmlns:p14="http://schemas.microsoft.com/office/powerpoint/2010/main" val="9622329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AE620D8-99C2-4A0E-A173-35AEE12CCC93}"/>
              </a:ext>
            </a:extLst>
          </p:cNvPr>
          <p:cNvSpPr>
            <a:spLocks noGrp="1"/>
          </p:cNvSpPr>
          <p:nvPr>
            <p:ph type="dt" idx="1"/>
          </p:nvPr>
        </p:nvSpPr>
        <p:spPr/>
        <p:txBody>
          <a:bodyPr/>
          <a:lstStyle/>
          <a:p>
            <a:r>
              <a:rPr lang="en-US"/>
              <a:t>6/2/2021 pm</a:t>
            </a:r>
          </a:p>
        </p:txBody>
      </p:sp>
      <p:sp>
        <p:nvSpPr>
          <p:cNvPr id="6" name="Footer Placeholder 5">
            <a:extLst>
              <a:ext uri="{FF2B5EF4-FFF2-40B4-BE49-F238E27FC236}">
                <a16:creationId xmlns:a16="http://schemas.microsoft.com/office/drawing/2014/main" id="{58497B07-E88E-459F-B2E9-20FAE4C507D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97D48E7B-93F9-4C0E-A6C2-87B87B5CF6F8}"/>
              </a:ext>
            </a:extLst>
          </p:cNvPr>
          <p:cNvSpPr>
            <a:spLocks noGrp="1"/>
          </p:cNvSpPr>
          <p:nvPr>
            <p:ph type="hdr" sz="quarter"/>
          </p:nvPr>
        </p:nvSpPr>
        <p:spPr/>
        <p:txBody>
          <a:bodyPr/>
          <a:lstStyle/>
          <a:p>
            <a:r>
              <a:rPr lang="en-US"/>
              <a:t>Class – The Life Of Christ (261)</a:t>
            </a:r>
          </a:p>
        </p:txBody>
      </p:sp>
    </p:spTree>
    <p:extLst>
      <p:ext uri="{BB962C8B-B14F-4D97-AF65-F5344CB8AC3E}">
        <p14:creationId xmlns:p14="http://schemas.microsoft.com/office/powerpoint/2010/main" val="29492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6"/>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4" y="4475032"/>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6/4/2021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2"/>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1"/>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7599979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970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612590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29564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9670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9"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5"/>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2"/>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6/4/2021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316567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37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6/4/2021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91864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6/4/2021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3"/>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81273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5"/>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6/4/2021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4"/>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1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6/4/2021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4"/>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4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9"/>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5" y="6453386"/>
            <a:ext cx="1216807" cy="404614"/>
          </a:xfrm>
        </p:spPr>
        <p:txBody>
          <a:bodyPr/>
          <a:lstStyle>
            <a:lvl1pPr>
              <a:defRPr>
                <a:solidFill>
                  <a:schemeClr val="tx2"/>
                </a:solidFill>
              </a:defRPr>
            </a:lvl1pPr>
          </a:lstStyle>
          <a:p>
            <a:fld id="{3B77EF04-6424-4B70-94D1-FC932CBBDD9B}" type="datetimeFigureOut">
              <a:rPr lang="en-US" noProof="0" smtClean="0"/>
              <a:t>6/4/2021</a:t>
            </a:fld>
            <a:endParaRPr lang="en-US" noProof="0" dirty="0"/>
          </a:p>
        </p:txBody>
      </p:sp>
      <p:sp>
        <p:nvSpPr>
          <p:cNvPr id="5" name="Footer Placeholder 4"/>
          <p:cNvSpPr>
            <a:spLocks noGrp="1"/>
          </p:cNvSpPr>
          <p:nvPr>
            <p:ph type="ftr" sz="quarter" idx="11"/>
          </p:nvPr>
        </p:nvSpPr>
        <p:spPr>
          <a:xfrm>
            <a:off x="1938238"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90623790"/>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6/4/2021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669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6/4/2021</a:t>
            </a:fld>
            <a:endParaRPr lang="en-US" noProof="0" dirty="0"/>
          </a:p>
        </p:txBody>
      </p:sp>
      <p:sp>
        <p:nvSpPr>
          <p:cNvPr id="5" name="Footer Placeholder 4"/>
          <p:cNvSpPr>
            <a:spLocks noGrp="1"/>
          </p:cNvSpPr>
          <p:nvPr>
            <p:ph type="ftr" sz="quarter" idx="3"/>
          </p:nvPr>
        </p:nvSpPr>
        <p:spPr>
          <a:xfrm>
            <a:off x="2170177"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10728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1640">
          <p15:clr>
            <a:srgbClr val="F26B43"/>
          </p15:clr>
        </p15:guide>
        <p15:guide id="10" pos="222">
          <p15:clr>
            <a:srgbClr val="F26B43"/>
          </p15:clr>
        </p15:guide>
        <p15:guide id="11" pos="2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9"/>
            <a:ext cx="7128364" cy="2126159"/>
          </a:xfrm>
        </p:spPr>
        <p:txBody>
          <a:bodyPr>
            <a:spAutoFit/>
          </a:bodyPr>
          <a:lstStyle/>
          <a:p>
            <a:r>
              <a:rPr lang="en-US" dirty="0"/>
              <a:t>Lesson 15:</a:t>
            </a:r>
            <a:br>
              <a:rPr lang="en-US" dirty="0"/>
            </a:br>
            <a:r>
              <a:rPr lang="en-US" dirty="0"/>
              <a:t>The Good Samaritan and the Feast of Dedication</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753989"/>
          </a:xfrm>
        </p:spPr>
        <p:txBody>
          <a:bodyPr>
            <a:spAutoFit/>
          </a:bodyPr>
          <a:lstStyle/>
          <a:p>
            <a:r>
              <a:rPr lang="en-US" sz="2000" dirty="0"/>
              <a:t>Jesus the Guest of Martha and Mary (Luke 10:38-42)</a:t>
            </a:r>
          </a:p>
          <a:p>
            <a:r>
              <a:rPr lang="en-US" sz="2000" dirty="0"/>
              <a:t>June 2, 2021</a:t>
            </a:r>
          </a:p>
        </p:txBody>
      </p:sp>
    </p:spTree>
    <p:extLst>
      <p:ext uri="{BB962C8B-B14F-4D97-AF65-F5344CB8AC3E}">
        <p14:creationId xmlns:p14="http://schemas.microsoft.com/office/powerpoint/2010/main" val="337442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484677"/>
            <a:ext cx="7370582" cy="2804742"/>
          </a:xfrm>
        </p:spPr>
        <p:txBody>
          <a:bodyPr wrap="square">
            <a:spAutoFit/>
          </a:bodyPr>
          <a:lstStyle/>
          <a:p>
            <a:pPr>
              <a:buNone/>
            </a:pPr>
            <a:r>
              <a:rPr lang="en-US" sz="2800" b="1" baseline="0" dirty="0">
                <a:solidFill>
                  <a:schemeClr val="tx1"/>
                </a:solidFill>
              </a:rPr>
              <a:t>Learn contentment. Matthew 6:33</a:t>
            </a:r>
          </a:p>
          <a:p>
            <a:r>
              <a:rPr lang="en-US" sz="2800" baseline="0" dirty="0">
                <a:solidFill>
                  <a:schemeClr val="tx1"/>
                </a:solidFill>
              </a:rPr>
              <a:t>Example:</a:t>
            </a:r>
          </a:p>
          <a:p>
            <a:pPr lvl="1"/>
            <a:r>
              <a:rPr lang="en-US" sz="2800" baseline="0" dirty="0">
                <a:solidFill>
                  <a:schemeClr val="tx1"/>
                </a:solidFill>
              </a:rPr>
              <a:t>Paul in prison.</a:t>
            </a:r>
            <a:r>
              <a:rPr lang="en-US" sz="2800" i="0" baseline="0" dirty="0">
                <a:solidFill>
                  <a:schemeClr val="tx1"/>
                </a:solidFill>
              </a:rPr>
              <a:t> Philippians 4:11-13</a:t>
            </a:r>
          </a:p>
          <a:p>
            <a:pPr lvl="1"/>
            <a:r>
              <a:rPr lang="en-US" sz="2800" baseline="0" dirty="0">
                <a:solidFill>
                  <a:schemeClr val="tx1"/>
                </a:solidFill>
              </a:rPr>
              <a:t>Leah …</a:t>
            </a:r>
            <a:r>
              <a:rPr lang="en-US" sz="2800" i="0" baseline="0" dirty="0">
                <a:solidFill>
                  <a:schemeClr val="tx1"/>
                </a:solidFill>
              </a:rPr>
              <a:t> Genesis 29:30, </a:t>
            </a:r>
            <a:r>
              <a:rPr lang="en-US" sz="2800" i="1" baseline="0" dirty="0">
                <a:solidFill>
                  <a:schemeClr val="tx1"/>
                </a:solidFill>
              </a:rPr>
              <a:t>“and he loved also Rachel more than Leah”</a:t>
            </a:r>
            <a:br>
              <a:rPr lang="en-US" sz="2800" i="1" baseline="0" dirty="0">
                <a:solidFill>
                  <a:schemeClr val="tx1"/>
                </a:solidFill>
              </a:rPr>
            </a:br>
            <a:r>
              <a:rPr lang="en-US" sz="2800" i="0" baseline="0" dirty="0">
                <a:solidFill>
                  <a:schemeClr val="tx1"/>
                </a:solidFill>
              </a:rPr>
              <a:t>(cf. Genesis 29:31, 32, 33, 34-35;</a:t>
            </a:r>
            <a:r>
              <a:rPr lang="en-US" sz="2800" i="0" dirty="0">
                <a:solidFill>
                  <a:schemeClr val="tx1"/>
                </a:solidFill>
              </a:rPr>
              <a:t> 30:20</a:t>
            </a:r>
            <a:r>
              <a:rPr lang="en-US" sz="2800" i="0" baseline="0" dirty="0">
                <a:solidFill>
                  <a:schemeClr val="tx1"/>
                </a:solidFill>
              </a:rPr>
              <a:t>).</a:t>
            </a:r>
          </a:p>
        </p:txBody>
      </p:sp>
      <p:sp>
        <p:nvSpPr>
          <p:cNvPr id="4" name="Slide Number Placeholder 3"/>
          <p:cNvSpPr>
            <a:spLocks noGrp="1"/>
          </p:cNvSpPr>
          <p:nvPr>
            <p:ph type="sldNum" sz="quarter" idx="12"/>
          </p:nvPr>
        </p:nvSpPr>
        <p:spPr/>
        <p:txBody>
          <a:bodyPr/>
          <a:lstStyle/>
          <a:p>
            <a:fld id="{8180CCF7-C54D-4762-A705-15BEF057E16A}" type="slidenum">
              <a:rPr lang="en-US" smtClean="0"/>
              <a:pPr/>
              <a:t>10</a:t>
            </a:fld>
            <a:endParaRPr lang="en-US"/>
          </a:p>
        </p:txBody>
      </p:sp>
      <p:sp>
        <p:nvSpPr>
          <p:cNvPr id="7" name="Title 1">
            <a:extLst>
              <a:ext uri="{FF2B5EF4-FFF2-40B4-BE49-F238E27FC236}">
                <a16:creationId xmlns:a16="http://schemas.microsoft.com/office/drawing/2014/main" id="{DD0010A3-18DC-44AA-B087-508414FCAF52}"/>
              </a:ext>
            </a:extLst>
          </p:cNvPr>
          <p:cNvSpPr>
            <a:spLocks noGrp="1"/>
          </p:cNvSpPr>
          <p:nvPr>
            <p:ph type="title"/>
          </p:nvPr>
        </p:nvSpPr>
        <p:spPr>
          <a:xfrm>
            <a:off x="1028700" y="400050"/>
            <a:ext cx="7200900" cy="1078500"/>
          </a:xfrm>
        </p:spPr>
        <p:txBody>
          <a:bodyPr>
            <a:spAutoFit/>
          </a:bodyPr>
          <a:lstStyle/>
          <a:p>
            <a:r>
              <a:rPr lang="en-US" dirty="0">
                <a:solidFill>
                  <a:schemeClr val="tx1"/>
                </a:solidFill>
              </a:rPr>
              <a:t>Conquering Anxiety</a:t>
            </a:r>
            <a:br>
              <a:rPr lang="en-US" dirty="0">
                <a:solidFill>
                  <a:schemeClr val="tx1"/>
                </a:solidFill>
              </a:rPr>
            </a:br>
            <a:r>
              <a:rPr lang="en-US" dirty="0">
                <a:solidFill>
                  <a:schemeClr val="tx1"/>
                </a:solidFill>
              </a:rPr>
              <a:t>Matthew 6:25-34; Philippians 4:4-8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484677"/>
            <a:ext cx="7200900" cy="2804742"/>
          </a:xfrm>
        </p:spPr>
        <p:txBody>
          <a:bodyPr>
            <a:spAutoFit/>
          </a:bodyPr>
          <a:lstStyle/>
          <a:p>
            <a:pPr>
              <a:buNone/>
            </a:pPr>
            <a:r>
              <a:rPr lang="en-US" sz="2800" b="1" baseline="0" dirty="0">
                <a:solidFill>
                  <a:schemeClr val="tx1"/>
                </a:solidFill>
              </a:rPr>
              <a:t>Learn to communicate with God in prayer. Philippians 4:6</a:t>
            </a:r>
          </a:p>
          <a:p>
            <a:r>
              <a:rPr lang="en-US" sz="2800" dirty="0">
                <a:solidFill>
                  <a:schemeClr val="tx1"/>
                </a:solidFill>
              </a:rPr>
              <a:t>Example:</a:t>
            </a:r>
          </a:p>
          <a:p>
            <a:pPr lvl="1"/>
            <a:r>
              <a:rPr lang="en-US" sz="2800" baseline="0" dirty="0">
                <a:solidFill>
                  <a:schemeClr val="tx1"/>
                </a:solidFill>
              </a:rPr>
              <a:t>Hezekiah.</a:t>
            </a:r>
            <a:r>
              <a:rPr lang="en-US" sz="2800" i="0" baseline="0" dirty="0">
                <a:solidFill>
                  <a:schemeClr val="tx1"/>
                </a:solidFill>
              </a:rPr>
              <a:t> 2 Kings 18:13ff, 19ff,</a:t>
            </a:r>
            <a:br>
              <a:rPr lang="en-US" sz="2800" i="0" baseline="0" dirty="0">
                <a:solidFill>
                  <a:schemeClr val="tx1"/>
                </a:solidFill>
              </a:rPr>
            </a:br>
            <a:r>
              <a:rPr lang="en-US" sz="2800" i="0" baseline="0" dirty="0">
                <a:solidFill>
                  <a:schemeClr val="tx1"/>
                </a:solidFill>
              </a:rPr>
              <a:t>19:14-19, 32</a:t>
            </a:r>
            <a:r>
              <a:rPr lang="en-US" sz="2800" i="0" dirty="0">
                <a:solidFill>
                  <a:schemeClr val="tx1"/>
                </a:solidFill>
              </a:rPr>
              <a:t> (cf. 1 Peter 5:6-7)</a:t>
            </a:r>
          </a:p>
          <a:p>
            <a:pPr lvl="1"/>
            <a:r>
              <a:rPr lang="en-US" sz="2800" baseline="0" dirty="0">
                <a:solidFill>
                  <a:schemeClr val="tx1"/>
                </a:solidFill>
              </a:rPr>
              <a:t>Paul.</a:t>
            </a:r>
            <a:r>
              <a:rPr lang="en-US" sz="2800" i="0" baseline="0" dirty="0">
                <a:solidFill>
                  <a:schemeClr val="tx1"/>
                </a:solidFill>
              </a:rPr>
              <a:t> 2 Corinthians</a:t>
            </a:r>
            <a:r>
              <a:rPr lang="en-US" sz="2800" i="0" dirty="0">
                <a:solidFill>
                  <a:schemeClr val="tx1"/>
                </a:solidFill>
              </a:rPr>
              <a:t> 12:7</a:t>
            </a:r>
            <a:endParaRPr lang="en-US" sz="2800" i="0" baseline="0" dirty="0">
              <a:solidFill>
                <a:schemeClr val="tx1"/>
              </a:solidFill>
            </a:endParaRPr>
          </a:p>
        </p:txBody>
      </p:sp>
      <p:sp>
        <p:nvSpPr>
          <p:cNvPr id="4" name="Slide Number Placeholder 3"/>
          <p:cNvSpPr>
            <a:spLocks noGrp="1"/>
          </p:cNvSpPr>
          <p:nvPr>
            <p:ph type="sldNum" sz="quarter" idx="12"/>
          </p:nvPr>
        </p:nvSpPr>
        <p:spPr/>
        <p:txBody>
          <a:bodyPr/>
          <a:lstStyle/>
          <a:p>
            <a:fld id="{8180CCF7-C54D-4762-A705-15BEF057E16A}" type="slidenum">
              <a:rPr lang="en-US" smtClean="0"/>
              <a:pPr/>
              <a:t>11</a:t>
            </a:fld>
            <a:endParaRPr lang="en-US"/>
          </a:p>
        </p:txBody>
      </p:sp>
      <p:sp>
        <p:nvSpPr>
          <p:cNvPr id="7" name="Title 1">
            <a:extLst>
              <a:ext uri="{FF2B5EF4-FFF2-40B4-BE49-F238E27FC236}">
                <a16:creationId xmlns:a16="http://schemas.microsoft.com/office/drawing/2014/main" id="{D5D5C441-18BB-40C9-9109-F1CAA955D9A4}"/>
              </a:ext>
            </a:extLst>
          </p:cNvPr>
          <p:cNvSpPr>
            <a:spLocks noGrp="1"/>
          </p:cNvSpPr>
          <p:nvPr>
            <p:ph type="title"/>
          </p:nvPr>
        </p:nvSpPr>
        <p:spPr>
          <a:xfrm>
            <a:off x="1028700" y="400050"/>
            <a:ext cx="7200900" cy="1078500"/>
          </a:xfrm>
        </p:spPr>
        <p:txBody>
          <a:bodyPr>
            <a:spAutoFit/>
          </a:bodyPr>
          <a:lstStyle/>
          <a:p>
            <a:r>
              <a:rPr lang="en-US" dirty="0">
                <a:solidFill>
                  <a:schemeClr val="tx1"/>
                </a:solidFill>
              </a:rPr>
              <a:t>Conquering Anxiety</a:t>
            </a:r>
            <a:br>
              <a:rPr lang="en-US" dirty="0">
                <a:solidFill>
                  <a:schemeClr val="tx1"/>
                </a:solidFill>
              </a:rPr>
            </a:br>
            <a:r>
              <a:rPr lang="en-US" dirty="0">
                <a:solidFill>
                  <a:schemeClr val="tx1"/>
                </a:solidFill>
              </a:rPr>
              <a:t>Matthew 6:25-34; Philippians 4:4-8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484677"/>
            <a:ext cx="7200900" cy="5151410"/>
          </a:xfrm>
        </p:spPr>
        <p:txBody>
          <a:bodyPr>
            <a:spAutoFit/>
          </a:bodyPr>
          <a:lstStyle/>
          <a:p>
            <a:pPr>
              <a:buNone/>
            </a:pPr>
            <a:r>
              <a:rPr lang="en-US" sz="2800" b="1" baseline="0" dirty="0">
                <a:solidFill>
                  <a:schemeClr val="tx1"/>
                </a:solidFill>
              </a:rPr>
              <a:t>Learn to control your thoughts. Philippians 4:8</a:t>
            </a:r>
          </a:p>
          <a:p>
            <a:r>
              <a:rPr lang="en-US" sz="2800" dirty="0">
                <a:solidFill>
                  <a:schemeClr val="tx1"/>
                </a:solidFill>
              </a:rPr>
              <a:t>Example: </a:t>
            </a:r>
            <a:r>
              <a:rPr lang="en-US" sz="2800" i="1" baseline="0" dirty="0">
                <a:solidFill>
                  <a:schemeClr val="tx1"/>
                </a:solidFill>
              </a:rPr>
              <a:t>“</a:t>
            </a:r>
            <a:r>
              <a:rPr lang="en-US" sz="2800" b="1" i="1" baseline="0" dirty="0">
                <a:solidFill>
                  <a:schemeClr val="tx1"/>
                </a:solidFill>
              </a:rPr>
              <a:t>True</a:t>
            </a:r>
            <a:r>
              <a:rPr lang="en-US" sz="2800" i="1" baseline="0" dirty="0">
                <a:solidFill>
                  <a:schemeClr val="tx1"/>
                </a:solidFill>
              </a:rPr>
              <a:t>.” </a:t>
            </a:r>
            <a:r>
              <a:rPr lang="en-US" sz="2800" baseline="0" dirty="0">
                <a:solidFill>
                  <a:schemeClr val="tx1"/>
                </a:solidFill>
              </a:rPr>
              <a:t>Removes speculation. What if? cf. 2 Corinthians 10:3ff</a:t>
            </a:r>
          </a:p>
          <a:p>
            <a:pPr>
              <a:buNone/>
            </a:pPr>
            <a:r>
              <a:rPr lang="en-US" sz="2000" dirty="0">
                <a:solidFill>
                  <a:schemeClr val="tx1"/>
                </a:solidFill>
              </a:rPr>
              <a:t>cf. 1 Corinthians 7:32-35, </a:t>
            </a:r>
            <a:r>
              <a:rPr lang="en-US" sz="2000" i="1" dirty="0">
                <a:solidFill>
                  <a:schemeClr val="tx1"/>
                </a:solidFill>
              </a:rPr>
              <a:t>“I want you to be free from anxieties. The unmarried man is anxious about the things of the Lord, how to please the Lord. 33 But the </a:t>
            </a:r>
            <a:r>
              <a:rPr lang="en-US" sz="2000" i="1" u="sng" dirty="0">
                <a:solidFill>
                  <a:schemeClr val="tx1"/>
                </a:solidFill>
              </a:rPr>
              <a:t>married man is anxious about worldly things, how to please his wife</a:t>
            </a:r>
            <a:r>
              <a:rPr lang="en-US" sz="2000" i="1" dirty="0">
                <a:solidFill>
                  <a:schemeClr val="tx1"/>
                </a:solidFill>
              </a:rPr>
              <a:t>, 34 and his interests are divided. And the unmarried or betrothed woman is anxious about the things of the Lord, how to be holy in body and spirit. </a:t>
            </a:r>
            <a:r>
              <a:rPr lang="en-US" sz="2000" i="1" u="sng" dirty="0">
                <a:solidFill>
                  <a:schemeClr val="tx1"/>
                </a:solidFill>
              </a:rPr>
              <a:t>But the married woman is anxious about worldly things, how to please her husband</a:t>
            </a:r>
            <a:r>
              <a:rPr lang="en-US" sz="2000" i="1" dirty="0">
                <a:solidFill>
                  <a:schemeClr val="tx1"/>
                </a:solidFill>
              </a:rPr>
              <a:t>. 35 I say this for your own benefit, not to lay any restraint upon you, but to promote good order and to secure your undivided devotion to the Lord.” (ESV)</a:t>
            </a:r>
          </a:p>
        </p:txBody>
      </p:sp>
      <p:sp>
        <p:nvSpPr>
          <p:cNvPr id="4" name="Slide Number Placeholder 3"/>
          <p:cNvSpPr>
            <a:spLocks noGrp="1"/>
          </p:cNvSpPr>
          <p:nvPr>
            <p:ph type="sldNum" sz="quarter" idx="12"/>
          </p:nvPr>
        </p:nvSpPr>
        <p:spPr/>
        <p:txBody>
          <a:bodyPr/>
          <a:lstStyle/>
          <a:p>
            <a:fld id="{8180CCF7-C54D-4762-A705-15BEF057E16A}" type="slidenum">
              <a:rPr lang="en-US" smtClean="0"/>
              <a:pPr/>
              <a:t>12</a:t>
            </a:fld>
            <a:endParaRPr lang="en-US"/>
          </a:p>
        </p:txBody>
      </p:sp>
      <p:sp>
        <p:nvSpPr>
          <p:cNvPr id="8" name="Title 1">
            <a:extLst>
              <a:ext uri="{FF2B5EF4-FFF2-40B4-BE49-F238E27FC236}">
                <a16:creationId xmlns:a16="http://schemas.microsoft.com/office/drawing/2014/main" id="{8447FDDD-44A5-4397-96BA-2B076B27E29D}"/>
              </a:ext>
            </a:extLst>
          </p:cNvPr>
          <p:cNvSpPr>
            <a:spLocks noGrp="1"/>
          </p:cNvSpPr>
          <p:nvPr>
            <p:ph type="title"/>
          </p:nvPr>
        </p:nvSpPr>
        <p:spPr>
          <a:xfrm>
            <a:off x="1028700" y="400050"/>
            <a:ext cx="7200900" cy="1078500"/>
          </a:xfrm>
        </p:spPr>
        <p:txBody>
          <a:bodyPr>
            <a:spAutoFit/>
          </a:bodyPr>
          <a:lstStyle/>
          <a:p>
            <a:r>
              <a:rPr lang="en-US" dirty="0">
                <a:solidFill>
                  <a:schemeClr val="tx1"/>
                </a:solidFill>
              </a:rPr>
              <a:t>Conquering Anxiety</a:t>
            </a:r>
            <a:br>
              <a:rPr lang="en-US" dirty="0">
                <a:solidFill>
                  <a:schemeClr val="tx1"/>
                </a:solidFill>
              </a:rPr>
            </a:br>
            <a:r>
              <a:rPr lang="en-US" dirty="0">
                <a:solidFill>
                  <a:schemeClr val="tx1"/>
                </a:solidFill>
              </a:rPr>
              <a:t>Matthew 6:25-34; Philippians 4:4-8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94FDA-2A94-495E-8804-FD9CED09FF3E}"/>
              </a:ext>
            </a:extLst>
          </p:cNvPr>
          <p:cNvSpPr>
            <a:spLocks noGrp="1"/>
          </p:cNvSpPr>
          <p:nvPr>
            <p:ph type="title"/>
          </p:nvPr>
        </p:nvSpPr>
        <p:spPr>
          <a:xfrm>
            <a:off x="1028700" y="685800"/>
            <a:ext cx="7200900" cy="585417"/>
          </a:xfrm>
        </p:spPr>
        <p:txBody>
          <a:bodyPr>
            <a:spAutoFit/>
          </a:bodyPr>
          <a:lstStyle/>
          <a:p>
            <a:r>
              <a:rPr lang="en-US" sz="3600" dirty="0">
                <a:solidFill>
                  <a:schemeClr val="tx1"/>
                </a:solidFill>
              </a:rPr>
              <a:t>Jesus the Guest of Martha and Mary</a:t>
            </a:r>
            <a:endParaRPr lang="en-US" dirty="0">
              <a:solidFill>
                <a:schemeClr val="tx1"/>
              </a:solidFill>
            </a:endParaRPr>
          </a:p>
        </p:txBody>
      </p:sp>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1028700" y="1484677"/>
            <a:ext cx="7200900" cy="4952381"/>
          </a:xfrm>
        </p:spPr>
        <p:txBody>
          <a:bodyPr>
            <a:spAutoFit/>
          </a:bodyPr>
          <a:lstStyle/>
          <a:p>
            <a:r>
              <a:rPr lang="en-US" sz="2400" dirty="0">
                <a:solidFill>
                  <a:schemeClr val="tx1"/>
                </a:solidFill>
              </a:rPr>
              <a:t>Luke 10:38-42, </a:t>
            </a:r>
            <a:r>
              <a:rPr lang="en-US" sz="2400" i="1" dirty="0">
                <a:solidFill>
                  <a:schemeClr val="tx1"/>
                </a:solidFill>
              </a:rPr>
              <a:t>“Now as they went on their way, he entered into a certain village: and a certain woman named </a:t>
            </a:r>
            <a:r>
              <a:rPr lang="en-US" sz="2400" i="1" u="sng" dirty="0">
                <a:solidFill>
                  <a:schemeClr val="tx1"/>
                </a:solidFill>
              </a:rPr>
              <a:t>Martha received him into her house</a:t>
            </a:r>
            <a:r>
              <a:rPr lang="en-US" sz="2400" i="1" dirty="0">
                <a:solidFill>
                  <a:schemeClr val="tx1"/>
                </a:solidFill>
              </a:rPr>
              <a:t>. 39 And she had a sister called </a:t>
            </a:r>
            <a:r>
              <a:rPr lang="en-US" sz="2400" i="1" u="sng" dirty="0">
                <a:solidFill>
                  <a:schemeClr val="tx1"/>
                </a:solidFill>
              </a:rPr>
              <a:t>Mary, who also sat at the Lord's feet, and heard his word</a:t>
            </a:r>
            <a:r>
              <a:rPr lang="en-US" sz="2400" i="1" dirty="0">
                <a:solidFill>
                  <a:schemeClr val="tx1"/>
                </a:solidFill>
              </a:rPr>
              <a:t>. 40 But Martha was cumbered about much serving; and she came up to him, and said, Lord, dost thou not care that my sister did leave me to serve alone? bid her therefore that she help me. 41 But the Lord answered and said unto her, </a:t>
            </a:r>
            <a:r>
              <a:rPr lang="en-US" sz="2400" i="1" u="sng" dirty="0">
                <a:solidFill>
                  <a:schemeClr val="tx1"/>
                </a:solidFill>
              </a:rPr>
              <a:t>Martha, Martha, thou art anxious and troubled about many things</a:t>
            </a:r>
            <a:r>
              <a:rPr lang="en-US" sz="2400" i="1" dirty="0">
                <a:solidFill>
                  <a:schemeClr val="tx1"/>
                </a:solidFill>
              </a:rPr>
              <a:t>: 42 but one thing is needful: for Mary hath chosen the good part, which shall not be taken away from her.” ASV</a:t>
            </a:r>
          </a:p>
        </p:txBody>
      </p:sp>
    </p:spTree>
    <p:extLst>
      <p:ext uri="{BB962C8B-B14F-4D97-AF65-F5344CB8AC3E}">
        <p14:creationId xmlns:p14="http://schemas.microsoft.com/office/powerpoint/2010/main" val="51306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94FDA-2A94-495E-8804-FD9CED09FF3E}"/>
              </a:ext>
            </a:extLst>
          </p:cNvPr>
          <p:cNvSpPr>
            <a:spLocks noGrp="1"/>
          </p:cNvSpPr>
          <p:nvPr>
            <p:ph type="title"/>
          </p:nvPr>
        </p:nvSpPr>
        <p:spPr>
          <a:xfrm>
            <a:off x="1028700" y="270381"/>
            <a:ext cx="7200900" cy="1078500"/>
          </a:xfrm>
        </p:spPr>
        <p:txBody>
          <a:bodyPr>
            <a:spAutoFit/>
          </a:bodyPr>
          <a:lstStyle/>
          <a:p>
            <a:r>
              <a:rPr lang="en-US" sz="3600" dirty="0">
                <a:solidFill>
                  <a:schemeClr val="tx1"/>
                </a:solidFill>
              </a:rPr>
              <a:t>Jesus the Guest of Martha and Mary (Luke 10:38-42)</a:t>
            </a:r>
            <a:endParaRPr lang="en-US" dirty="0">
              <a:solidFill>
                <a:schemeClr val="tx1"/>
              </a:solidFill>
            </a:endParaRPr>
          </a:p>
        </p:txBody>
      </p:sp>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619615" y="1484677"/>
            <a:ext cx="8477250" cy="4860690"/>
          </a:xfrm>
        </p:spPr>
        <p:txBody>
          <a:bodyPr>
            <a:spAutoFit/>
          </a:bodyPr>
          <a:lstStyle/>
          <a:p>
            <a:pPr marL="0" indent="0">
              <a:buNone/>
            </a:pPr>
            <a:r>
              <a:rPr lang="en-US" sz="2400" b="1" dirty="0">
                <a:solidFill>
                  <a:schemeClr val="tx1"/>
                </a:solidFill>
              </a:rPr>
              <a:t>Setting: </a:t>
            </a:r>
            <a:r>
              <a:rPr lang="en-US" sz="2400" dirty="0">
                <a:solidFill>
                  <a:schemeClr val="tx1"/>
                </a:solidFill>
              </a:rPr>
              <a:t>Jesus sometimes went out of Jerusalem to spend time more privately at Bethany (Matthew 21:17; Mark 11:11; </a:t>
            </a:r>
            <a:br>
              <a:rPr lang="en-US" sz="2400" dirty="0">
                <a:solidFill>
                  <a:schemeClr val="tx1"/>
                </a:solidFill>
              </a:rPr>
            </a:br>
            <a:r>
              <a:rPr lang="en-US" sz="2400" dirty="0">
                <a:solidFill>
                  <a:schemeClr val="tx1"/>
                </a:solidFill>
              </a:rPr>
              <a:t>John 11:18ff).</a:t>
            </a:r>
          </a:p>
          <a:p>
            <a:pPr marL="0" indent="0">
              <a:buNone/>
            </a:pPr>
            <a:r>
              <a:rPr lang="en-US" sz="2400" dirty="0">
                <a:solidFill>
                  <a:schemeClr val="tx1"/>
                </a:solidFill>
              </a:rPr>
              <a:t>Contrast of two sisters: (cf. John 12:2-3)</a:t>
            </a:r>
          </a:p>
          <a:p>
            <a:r>
              <a:rPr lang="en-US" sz="2400" b="1" dirty="0">
                <a:solidFill>
                  <a:schemeClr val="tx1"/>
                </a:solidFill>
              </a:rPr>
              <a:t>Martha –</a:t>
            </a:r>
          </a:p>
          <a:p>
            <a:pPr lvl="1"/>
            <a:r>
              <a:rPr lang="en-US" sz="2000" dirty="0">
                <a:solidFill>
                  <a:schemeClr val="tx1"/>
                </a:solidFill>
              </a:rPr>
              <a:t>Received Jesus into her house.</a:t>
            </a:r>
            <a:r>
              <a:rPr lang="en-US" sz="2000" i="0" dirty="0">
                <a:solidFill>
                  <a:schemeClr val="tx1"/>
                </a:solidFill>
              </a:rPr>
              <a:t> Luke 10:38</a:t>
            </a:r>
          </a:p>
          <a:p>
            <a:pPr lvl="1"/>
            <a:r>
              <a:rPr lang="en-US" sz="2000" dirty="0">
                <a:solidFill>
                  <a:schemeClr val="tx1"/>
                </a:solidFill>
              </a:rPr>
              <a:t>Martha was an exceptional woman who cared about service and hospitality in her home. “Jesus loved Martha and her sister and Lazarus”</a:t>
            </a:r>
            <a:r>
              <a:rPr lang="en-US" sz="2000" i="0" dirty="0">
                <a:solidFill>
                  <a:schemeClr val="tx1"/>
                </a:solidFill>
              </a:rPr>
              <a:t> (John 11:5, 19-27; John 12:2-3)</a:t>
            </a:r>
          </a:p>
          <a:p>
            <a:pPr lvl="1"/>
            <a:r>
              <a:rPr lang="en-US" sz="2000" dirty="0">
                <a:solidFill>
                  <a:schemeClr val="tx1"/>
                </a:solidFill>
              </a:rPr>
              <a:t>Loved her brother.</a:t>
            </a:r>
            <a:r>
              <a:rPr lang="en-US" sz="2000" i="0" dirty="0">
                <a:solidFill>
                  <a:schemeClr val="tx1"/>
                </a:solidFill>
              </a:rPr>
              <a:t> John 11:19</a:t>
            </a:r>
          </a:p>
          <a:p>
            <a:pPr lvl="1"/>
            <a:r>
              <a:rPr lang="en-US" sz="2000" dirty="0">
                <a:solidFill>
                  <a:schemeClr val="tx1"/>
                </a:solidFill>
              </a:rPr>
              <a:t>Believed in Jesus.</a:t>
            </a:r>
          </a:p>
          <a:p>
            <a:pPr lvl="1"/>
            <a:r>
              <a:rPr lang="en-US" sz="2000" dirty="0">
                <a:solidFill>
                  <a:schemeClr val="tx1"/>
                </a:solidFill>
              </a:rPr>
              <a:t>Believed in life after death.</a:t>
            </a:r>
            <a:r>
              <a:rPr lang="en-US" sz="2000" i="0" dirty="0">
                <a:solidFill>
                  <a:schemeClr val="tx1"/>
                </a:solidFill>
              </a:rPr>
              <a:t> John 11:23-24</a:t>
            </a:r>
          </a:p>
          <a:p>
            <a:pPr lvl="1"/>
            <a:r>
              <a:rPr lang="en-US" sz="2000" dirty="0">
                <a:solidFill>
                  <a:schemeClr val="tx1"/>
                </a:solidFill>
              </a:rPr>
              <a:t>Willing to tell others.</a:t>
            </a:r>
            <a:r>
              <a:rPr lang="en-US" sz="2000" i="0" dirty="0">
                <a:solidFill>
                  <a:schemeClr val="tx1"/>
                </a:solidFill>
              </a:rPr>
              <a:t> John 11:28</a:t>
            </a:r>
          </a:p>
        </p:txBody>
      </p:sp>
    </p:spTree>
    <p:extLst>
      <p:ext uri="{BB962C8B-B14F-4D97-AF65-F5344CB8AC3E}">
        <p14:creationId xmlns:p14="http://schemas.microsoft.com/office/powerpoint/2010/main" val="1741485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619125" y="1484677"/>
            <a:ext cx="8258175" cy="3922869"/>
          </a:xfrm>
        </p:spPr>
        <p:txBody>
          <a:bodyPr>
            <a:spAutoFit/>
          </a:bodyPr>
          <a:lstStyle/>
          <a:p>
            <a:pPr marL="0" indent="0">
              <a:buNone/>
            </a:pPr>
            <a:r>
              <a:rPr lang="en-US" sz="2400" dirty="0">
                <a:solidFill>
                  <a:schemeClr val="tx1"/>
                </a:solidFill>
              </a:rPr>
              <a:t>Contrast of two sisters: (cf. John 12:2-3)</a:t>
            </a:r>
          </a:p>
          <a:p>
            <a:pPr lvl="1"/>
            <a:r>
              <a:rPr lang="en-US" sz="2400" b="1" dirty="0">
                <a:solidFill>
                  <a:schemeClr val="tx1"/>
                </a:solidFill>
              </a:rPr>
              <a:t>Martha</a:t>
            </a:r>
            <a:r>
              <a:rPr lang="en-US" sz="2400" b="1" i="0" dirty="0">
                <a:solidFill>
                  <a:schemeClr val="tx1"/>
                </a:solidFill>
              </a:rPr>
              <a:t> – </a:t>
            </a:r>
            <a:r>
              <a:rPr lang="en-US" sz="2400" i="0" dirty="0">
                <a:solidFill>
                  <a:schemeClr val="tx1"/>
                </a:solidFill>
              </a:rPr>
              <a:t>Luke 10:40, </a:t>
            </a:r>
            <a:r>
              <a:rPr lang="en-US" sz="2400" dirty="0">
                <a:solidFill>
                  <a:schemeClr val="tx1"/>
                </a:solidFill>
              </a:rPr>
              <a:t>“But Martha was </a:t>
            </a:r>
            <a:r>
              <a:rPr lang="en-US" sz="2400" b="1" dirty="0">
                <a:solidFill>
                  <a:schemeClr val="tx1"/>
                </a:solidFill>
              </a:rPr>
              <a:t>cumbered</a:t>
            </a:r>
            <a:r>
              <a:rPr lang="en-US" sz="2400" dirty="0">
                <a:solidFill>
                  <a:schemeClr val="tx1"/>
                </a:solidFill>
              </a:rPr>
              <a:t> about much serving; and she came up to him, and said, Lord, </a:t>
            </a:r>
            <a:r>
              <a:rPr lang="en-US" sz="2400" u="sng" dirty="0">
                <a:solidFill>
                  <a:schemeClr val="tx1"/>
                </a:solidFill>
              </a:rPr>
              <a:t>dost thou not care that my sister did leave me to serve alone? bid her therefore that she help me</a:t>
            </a:r>
            <a:r>
              <a:rPr lang="en-US" sz="2400" dirty="0">
                <a:solidFill>
                  <a:schemeClr val="tx1"/>
                </a:solidFill>
              </a:rPr>
              <a:t>.”</a:t>
            </a:r>
          </a:p>
          <a:p>
            <a:pPr marL="0" indent="0">
              <a:buNone/>
            </a:pPr>
            <a:endParaRPr lang="en-US" sz="2400" b="1" dirty="0">
              <a:solidFill>
                <a:schemeClr val="tx1"/>
              </a:solidFill>
            </a:endParaRPr>
          </a:p>
          <a:p>
            <a:pPr lvl="1"/>
            <a:r>
              <a:rPr lang="en-US" sz="2400" dirty="0">
                <a:solidFill>
                  <a:schemeClr val="tx1"/>
                </a:solidFill>
              </a:rPr>
              <a:t>“ Cumbered.” (distracted)</a:t>
            </a:r>
            <a:r>
              <a:rPr lang="en-US" sz="2400" i="0" dirty="0">
                <a:solidFill>
                  <a:schemeClr val="tx1"/>
                </a:solidFill>
              </a:rPr>
              <a:t> Luke 10:40</a:t>
            </a:r>
          </a:p>
          <a:p>
            <a:pPr lvl="1"/>
            <a:r>
              <a:rPr lang="en-US" sz="2400" dirty="0">
                <a:solidFill>
                  <a:schemeClr val="tx1"/>
                </a:solidFill>
              </a:rPr>
              <a:t>Compelled to advise the Lord.</a:t>
            </a:r>
            <a:r>
              <a:rPr lang="en-US" sz="2400" i="0" dirty="0">
                <a:solidFill>
                  <a:schemeClr val="tx1"/>
                </a:solidFill>
              </a:rPr>
              <a:t> John 11:21, 27, 39; </a:t>
            </a:r>
            <a:br>
              <a:rPr lang="en-US" sz="2400" i="0" dirty="0">
                <a:solidFill>
                  <a:schemeClr val="tx1"/>
                </a:solidFill>
              </a:rPr>
            </a:br>
            <a:r>
              <a:rPr lang="en-US" sz="2400" i="0" dirty="0">
                <a:solidFill>
                  <a:schemeClr val="tx1"/>
                </a:solidFill>
              </a:rPr>
              <a:t>Luke 10:39-40</a:t>
            </a:r>
          </a:p>
        </p:txBody>
      </p:sp>
      <p:sp>
        <p:nvSpPr>
          <p:cNvPr id="6" name="Title 1">
            <a:extLst>
              <a:ext uri="{FF2B5EF4-FFF2-40B4-BE49-F238E27FC236}">
                <a16:creationId xmlns:a16="http://schemas.microsoft.com/office/drawing/2014/main" id="{001CABF6-1F78-4BA4-AF43-956A4978FA7E}"/>
              </a:ext>
            </a:extLst>
          </p:cNvPr>
          <p:cNvSpPr>
            <a:spLocks noGrp="1"/>
          </p:cNvSpPr>
          <p:nvPr>
            <p:ph type="title"/>
          </p:nvPr>
        </p:nvSpPr>
        <p:spPr>
          <a:xfrm>
            <a:off x="1028700" y="270381"/>
            <a:ext cx="7200900" cy="1078500"/>
          </a:xfrm>
        </p:spPr>
        <p:txBody>
          <a:bodyPr>
            <a:spAutoFit/>
          </a:bodyPr>
          <a:lstStyle/>
          <a:p>
            <a:r>
              <a:rPr lang="en-US" sz="3600" dirty="0">
                <a:solidFill>
                  <a:schemeClr val="tx1"/>
                </a:solidFill>
              </a:rPr>
              <a:t>Jesus the Guest of Martha and Mary (Luke 10:38-42)</a:t>
            </a:r>
            <a:endParaRPr lang="en-US" dirty="0">
              <a:solidFill>
                <a:schemeClr val="tx1"/>
              </a:solidFill>
            </a:endParaRPr>
          </a:p>
        </p:txBody>
      </p:sp>
    </p:spTree>
    <p:extLst>
      <p:ext uri="{BB962C8B-B14F-4D97-AF65-F5344CB8AC3E}">
        <p14:creationId xmlns:p14="http://schemas.microsoft.com/office/powerpoint/2010/main" val="34286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666750" y="1484677"/>
            <a:ext cx="8210550" cy="4334007"/>
          </a:xfrm>
        </p:spPr>
        <p:txBody>
          <a:bodyPr>
            <a:spAutoFit/>
          </a:bodyPr>
          <a:lstStyle/>
          <a:p>
            <a:pPr marL="0" indent="0">
              <a:buNone/>
            </a:pPr>
            <a:r>
              <a:rPr lang="en-US" sz="2400" b="1" dirty="0">
                <a:solidFill>
                  <a:schemeClr val="tx1"/>
                </a:solidFill>
              </a:rPr>
              <a:t>Setting:</a:t>
            </a:r>
            <a:endParaRPr lang="en-US" sz="2400" dirty="0">
              <a:solidFill>
                <a:schemeClr val="tx1"/>
              </a:solidFill>
            </a:endParaRPr>
          </a:p>
          <a:p>
            <a:pPr marL="0" indent="0">
              <a:buNone/>
            </a:pPr>
            <a:r>
              <a:rPr lang="en-US" sz="2400" dirty="0">
                <a:solidFill>
                  <a:schemeClr val="tx1"/>
                </a:solidFill>
              </a:rPr>
              <a:t>Contrast of two sisters: (cf. John 12:2-3)</a:t>
            </a:r>
          </a:p>
          <a:p>
            <a:pPr marL="0" indent="0">
              <a:buNone/>
            </a:pPr>
            <a:endParaRPr lang="en-US" sz="2400" dirty="0">
              <a:solidFill>
                <a:schemeClr val="tx1"/>
              </a:solidFill>
            </a:endParaRPr>
          </a:p>
          <a:p>
            <a:r>
              <a:rPr lang="en-US" sz="2400" dirty="0">
                <a:solidFill>
                  <a:schemeClr val="tx1"/>
                </a:solidFill>
              </a:rPr>
              <a:t>Mary – At the feet of Jesus. Luke 10:39</a:t>
            </a:r>
          </a:p>
          <a:p>
            <a:pPr lvl="1"/>
            <a:r>
              <a:rPr lang="en-US" sz="2000" dirty="0">
                <a:solidFill>
                  <a:schemeClr val="tx1"/>
                </a:solidFill>
              </a:rPr>
              <a:t>Mary anointed Jesus’ feet and wiped them with her hair</a:t>
            </a:r>
            <a:r>
              <a:rPr lang="en-US" sz="2000" i="0" dirty="0">
                <a:solidFill>
                  <a:schemeClr val="tx1"/>
                </a:solidFill>
              </a:rPr>
              <a:t> (John 11:2; 12:3).</a:t>
            </a:r>
          </a:p>
          <a:p>
            <a:pPr lvl="1"/>
            <a:r>
              <a:rPr lang="en-US" sz="2000" dirty="0">
                <a:solidFill>
                  <a:schemeClr val="tx1"/>
                </a:solidFill>
              </a:rPr>
              <a:t>Interestingly, “Mary of Bethany is seen three times in the Gospel record, and on each occasion, she is in the same place: at the feet of Jesus. She sat at His feet and listened to His word (Luke 10:39), fell at His feet and shared her woe (John 11:32), and came to His feet and poured out her worship (John 12:3)” (Bible Expository Commentary, 2, 213; R. W. Wall, 19-35).</a:t>
            </a:r>
          </a:p>
        </p:txBody>
      </p:sp>
      <p:sp>
        <p:nvSpPr>
          <p:cNvPr id="6" name="Title 1">
            <a:extLst>
              <a:ext uri="{FF2B5EF4-FFF2-40B4-BE49-F238E27FC236}">
                <a16:creationId xmlns:a16="http://schemas.microsoft.com/office/drawing/2014/main" id="{E1C4D893-C44B-4994-9EB4-033D5ED66C01}"/>
              </a:ext>
            </a:extLst>
          </p:cNvPr>
          <p:cNvSpPr>
            <a:spLocks noGrp="1"/>
          </p:cNvSpPr>
          <p:nvPr>
            <p:ph type="title"/>
          </p:nvPr>
        </p:nvSpPr>
        <p:spPr>
          <a:xfrm>
            <a:off x="1028700" y="270381"/>
            <a:ext cx="7200900" cy="1078500"/>
          </a:xfrm>
        </p:spPr>
        <p:txBody>
          <a:bodyPr>
            <a:spAutoFit/>
          </a:bodyPr>
          <a:lstStyle/>
          <a:p>
            <a:r>
              <a:rPr lang="en-US" sz="3600" dirty="0">
                <a:solidFill>
                  <a:schemeClr val="tx1"/>
                </a:solidFill>
              </a:rPr>
              <a:t>Jesus the Guest of Martha and Mary (Luke 10:38-42)</a:t>
            </a:r>
            <a:endParaRPr lang="en-US" dirty="0">
              <a:solidFill>
                <a:schemeClr val="tx1"/>
              </a:solidFill>
            </a:endParaRPr>
          </a:p>
        </p:txBody>
      </p:sp>
    </p:spTree>
    <p:extLst>
      <p:ext uri="{BB962C8B-B14F-4D97-AF65-F5344CB8AC3E}">
        <p14:creationId xmlns:p14="http://schemas.microsoft.com/office/powerpoint/2010/main" val="2079196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647699" y="1484677"/>
            <a:ext cx="8277225" cy="4548489"/>
          </a:xfrm>
        </p:spPr>
        <p:txBody>
          <a:bodyPr>
            <a:spAutoFit/>
          </a:bodyPr>
          <a:lstStyle/>
          <a:p>
            <a:pPr marL="0" indent="0">
              <a:buNone/>
            </a:pPr>
            <a:r>
              <a:rPr lang="en-US" sz="2400" b="1" dirty="0">
                <a:solidFill>
                  <a:schemeClr val="tx1"/>
                </a:solidFill>
              </a:rPr>
              <a:t>Setting:</a:t>
            </a:r>
            <a:endParaRPr lang="en-US" sz="2400" dirty="0">
              <a:solidFill>
                <a:schemeClr val="tx1"/>
              </a:solidFill>
            </a:endParaRPr>
          </a:p>
          <a:p>
            <a:pPr marL="0" indent="0">
              <a:buNone/>
            </a:pPr>
            <a:r>
              <a:rPr lang="en-US" sz="2400" dirty="0">
                <a:solidFill>
                  <a:schemeClr val="tx1"/>
                </a:solidFill>
              </a:rPr>
              <a:t>Contrast of two sisters: (cf. John 12:2-3)</a:t>
            </a:r>
          </a:p>
          <a:p>
            <a:pPr marL="0" indent="0">
              <a:buNone/>
            </a:pPr>
            <a:r>
              <a:rPr lang="en-US" sz="2400" dirty="0">
                <a:solidFill>
                  <a:schemeClr val="tx1"/>
                </a:solidFill>
              </a:rPr>
              <a:t>Luke 10:41, </a:t>
            </a:r>
            <a:r>
              <a:rPr lang="en-US" sz="2400" i="1" dirty="0">
                <a:solidFill>
                  <a:schemeClr val="tx1"/>
                </a:solidFill>
              </a:rPr>
              <a:t>“But the Lord answered and said unto her, </a:t>
            </a:r>
            <a:r>
              <a:rPr lang="en-US" sz="2400" i="1" u="sng" dirty="0">
                <a:solidFill>
                  <a:schemeClr val="tx1"/>
                </a:solidFill>
              </a:rPr>
              <a:t>Martha, Martha</a:t>
            </a:r>
            <a:r>
              <a:rPr lang="en-US" sz="2400" i="1" dirty="0">
                <a:solidFill>
                  <a:schemeClr val="tx1"/>
                </a:solidFill>
              </a:rPr>
              <a:t>, thou art </a:t>
            </a:r>
            <a:r>
              <a:rPr lang="en-US" sz="2400" i="1" u="sng" dirty="0">
                <a:solidFill>
                  <a:schemeClr val="tx1"/>
                </a:solidFill>
              </a:rPr>
              <a:t>anxious and troubled</a:t>
            </a:r>
            <a:r>
              <a:rPr lang="en-US" sz="2400" i="1" dirty="0">
                <a:solidFill>
                  <a:schemeClr val="tx1"/>
                </a:solidFill>
              </a:rPr>
              <a:t> about </a:t>
            </a:r>
            <a:r>
              <a:rPr lang="en-US" sz="2400" i="1" u="sng" dirty="0">
                <a:solidFill>
                  <a:schemeClr val="tx1"/>
                </a:solidFill>
              </a:rPr>
              <a:t>many things</a:t>
            </a:r>
            <a:r>
              <a:rPr lang="en-US" sz="2400" i="1" dirty="0">
                <a:solidFill>
                  <a:schemeClr val="tx1"/>
                </a:solidFill>
              </a:rPr>
              <a:t>”</a:t>
            </a:r>
          </a:p>
          <a:p>
            <a:pPr marL="0" indent="0">
              <a:buNone/>
            </a:pPr>
            <a:endParaRPr lang="en-US" dirty="0">
              <a:solidFill>
                <a:schemeClr val="tx1"/>
              </a:solidFill>
            </a:endParaRPr>
          </a:p>
          <a:p>
            <a:r>
              <a:rPr lang="en-US" dirty="0">
                <a:solidFill>
                  <a:schemeClr val="tx1"/>
                </a:solidFill>
              </a:rPr>
              <a:t>Survey:</a:t>
            </a:r>
          </a:p>
          <a:p>
            <a:pPr lvl="1"/>
            <a:r>
              <a:rPr lang="en-US" dirty="0">
                <a:solidFill>
                  <a:schemeClr val="tx1"/>
                </a:solidFill>
              </a:rPr>
              <a:t>40% of things we worry about never happen.</a:t>
            </a:r>
          </a:p>
          <a:p>
            <a:pPr lvl="1"/>
            <a:r>
              <a:rPr lang="en-US" dirty="0">
                <a:solidFill>
                  <a:schemeClr val="tx1"/>
                </a:solidFill>
              </a:rPr>
              <a:t>30% of our worries are about the past.</a:t>
            </a:r>
          </a:p>
          <a:p>
            <a:pPr lvl="1"/>
            <a:r>
              <a:rPr lang="en-US" dirty="0">
                <a:solidFill>
                  <a:schemeClr val="tx1"/>
                </a:solidFill>
              </a:rPr>
              <a:t>12% of our worries are about what others think of us.</a:t>
            </a:r>
          </a:p>
          <a:p>
            <a:pPr lvl="1"/>
            <a:r>
              <a:rPr lang="en-US" dirty="0">
                <a:solidFill>
                  <a:schemeClr val="tx1"/>
                </a:solidFill>
              </a:rPr>
              <a:t>10% of our worries are about our health.</a:t>
            </a:r>
          </a:p>
          <a:p>
            <a:pPr lvl="1"/>
            <a:r>
              <a:rPr lang="en-US" dirty="0">
                <a:solidFill>
                  <a:schemeClr val="tx1"/>
                </a:solidFill>
              </a:rPr>
              <a:t>8% of our worries are about real problems we are going to face.</a:t>
            </a:r>
          </a:p>
        </p:txBody>
      </p:sp>
      <p:sp>
        <p:nvSpPr>
          <p:cNvPr id="6" name="Title 1">
            <a:extLst>
              <a:ext uri="{FF2B5EF4-FFF2-40B4-BE49-F238E27FC236}">
                <a16:creationId xmlns:a16="http://schemas.microsoft.com/office/drawing/2014/main" id="{A6D22B4F-2CC2-49D6-BD25-6AC1ABB40BDB}"/>
              </a:ext>
            </a:extLst>
          </p:cNvPr>
          <p:cNvSpPr>
            <a:spLocks noGrp="1"/>
          </p:cNvSpPr>
          <p:nvPr>
            <p:ph type="title"/>
          </p:nvPr>
        </p:nvSpPr>
        <p:spPr>
          <a:xfrm>
            <a:off x="1028700" y="270381"/>
            <a:ext cx="7200900" cy="1078500"/>
          </a:xfrm>
        </p:spPr>
        <p:txBody>
          <a:bodyPr>
            <a:spAutoFit/>
          </a:bodyPr>
          <a:lstStyle/>
          <a:p>
            <a:r>
              <a:rPr lang="en-US" sz="3600" dirty="0">
                <a:solidFill>
                  <a:schemeClr val="tx1"/>
                </a:solidFill>
              </a:rPr>
              <a:t>Jesus the Guest of Martha and Mary (Luke 10:38-42)</a:t>
            </a:r>
            <a:endParaRPr lang="en-US" dirty="0">
              <a:solidFill>
                <a:schemeClr val="tx1"/>
              </a:solidFill>
            </a:endParaRPr>
          </a:p>
        </p:txBody>
      </p:sp>
    </p:spTree>
    <p:extLst>
      <p:ext uri="{BB962C8B-B14F-4D97-AF65-F5344CB8AC3E}">
        <p14:creationId xmlns:p14="http://schemas.microsoft.com/office/powerpoint/2010/main" val="208925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81083-28D5-49A8-9810-C4040186734A}"/>
              </a:ext>
            </a:extLst>
          </p:cNvPr>
          <p:cNvSpPr>
            <a:spLocks noGrp="1"/>
          </p:cNvSpPr>
          <p:nvPr>
            <p:ph idx="1"/>
          </p:nvPr>
        </p:nvSpPr>
        <p:spPr>
          <a:xfrm>
            <a:off x="647699" y="1484677"/>
            <a:ext cx="8277225" cy="4757584"/>
          </a:xfrm>
        </p:spPr>
        <p:txBody>
          <a:bodyPr>
            <a:spAutoFit/>
          </a:bodyPr>
          <a:lstStyle/>
          <a:p>
            <a:pPr marL="0" indent="0">
              <a:buNone/>
            </a:pPr>
            <a:r>
              <a:rPr lang="en-US" sz="2400" b="1" dirty="0">
                <a:solidFill>
                  <a:schemeClr val="tx1"/>
                </a:solidFill>
              </a:rPr>
              <a:t>Setting:</a:t>
            </a:r>
            <a:endParaRPr lang="en-US" sz="2400" dirty="0">
              <a:solidFill>
                <a:schemeClr val="tx1"/>
              </a:solidFill>
            </a:endParaRPr>
          </a:p>
          <a:p>
            <a:pPr marL="0" indent="0">
              <a:buNone/>
            </a:pPr>
            <a:r>
              <a:rPr lang="en-US" sz="2400" dirty="0">
                <a:solidFill>
                  <a:schemeClr val="tx1"/>
                </a:solidFill>
              </a:rPr>
              <a:t>Contrast of two sisters: (cf. John 12:2-3)</a:t>
            </a:r>
          </a:p>
          <a:p>
            <a:pPr marL="0" indent="0">
              <a:buNone/>
            </a:pPr>
            <a:r>
              <a:rPr lang="en-US" sz="2400" dirty="0">
                <a:solidFill>
                  <a:schemeClr val="tx1"/>
                </a:solidFill>
              </a:rPr>
              <a:t>Luke 10:41, </a:t>
            </a:r>
            <a:r>
              <a:rPr lang="en-US" sz="2400" i="1" dirty="0">
                <a:solidFill>
                  <a:schemeClr val="tx1"/>
                </a:solidFill>
              </a:rPr>
              <a:t>“But the Lord answered and said unto her, </a:t>
            </a:r>
            <a:r>
              <a:rPr lang="en-US" sz="2400" i="1" u="sng" dirty="0">
                <a:solidFill>
                  <a:schemeClr val="tx1"/>
                </a:solidFill>
              </a:rPr>
              <a:t>Martha, Martha</a:t>
            </a:r>
            <a:r>
              <a:rPr lang="en-US" sz="2400" i="1" dirty="0">
                <a:solidFill>
                  <a:schemeClr val="tx1"/>
                </a:solidFill>
              </a:rPr>
              <a:t>, thou art </a:t>
            </a:r>
            <a:r>
              <a:rPr lang="en-US" sz="2400" i="1" u="sng" dirty="0">
                <a:solidFill>
                  <a:schemeClr val="tx1"/>
                </a:solidFill>
              </a:rPr>
              <a:t>anxious and troubled</a:t>
            </a:r>
            <a:r>
              <a:rPr lang="en-US" sz="2400" i="1" dirty="0">
                <a:solidFill>
                  <a:schemeClr val="tx1"/>
                </a:solidFill>
              </a:rPr>
              <a:t> about </a:t>
            </a:r>
            <a:r>
              <a:rPr lang="en-US" sz="2400" i="1" u="sng" dirty="0">
                <a:solidFill>
                  <a:schemeClr val="tx1"/>
                </a:solidFill>
              </a:rPr>
              <a:t>many things</a:t>
            </a:r>
            <a:r>
              <a:rPr lang="en-US" sz="2400" i="1" dirty="0">
                <a:solidFill>
                  <a:schemeClr val="tx1"/>
                </a:solidFill>
              </a:rPr>
              <a:t>”</a:t>
            </a:r>
          </a:p>
          <a:p>
            <a:r>
              <a:rPr lang="en-US" dirty="0">
                <a:solidFill>
                  <a:schemeClr val="tx1"/>
                </a:solidFill>
              </a:rPr>
              <a:t>Jesus is not forbidding our giving thought to obtaining the necessities of life or hospitality.</a:t>
            </a:r>
          </a:p>
          <a:p>
            <a:pPr lvl="1"/>
            <a:r>
              <a:rPr lang="en-US" dirty="0">
                <a:solidFill>
                  <a:schemeClr val="tx1"/>
                </a:solidFill>
              </a:rPr>
              <a:t> We must provide for our own</a:t>
            </a:r>
            <a:r>
              <a:rPr lang="en-US" i="0" dirty="0">
                <a:solidFill>
                  <a:schemeClr val="tx1"/>
                </a:solidFill>
              </a:rPr>
              <a:t> (1 Timothy 5:8). </a:t>
            </a:r>
            <a:r>
              <a:rPr lang="en-US" dirty="0">
                <a:solidFill>
                  <a:schemeClr val="tx1"/>
                </a:solidFill>
              </a:rPr>
              <a:t>We should give some thought and care to the physical body.</a:t>
            </a:r>
          </a:p>
          <a:p>
            <a:r>
              <a:rPr lang="en-US" dirty="0">
                <a:solidFill>
                  <a:schemeClr val="tx1"/>
                </a:solidFill>
              </a:rPr>
              <a:t>There is nothing spiritually virtuous about a don’t care attitude which turns in sloppy work.</a:t>
            </a:r>
          </a:p>
          <a:p>
            <a:r>
              <a:rPr lang="en-US" dirty="0">
                <a:solidFill>
                  <a:schemeClr val="tx1"/>
                </a:solidFill>
              </a:rPr>
              <a:t>As a matter of fact, this attitude toward work is condemned. Proverbs 6:6-11</a:t>
            </a:r>
          </a:p>
          <a:p>
            <a:r>
              <a:rPr lang="en-US" dirty="0">
                <a:solidFill>
                  <a:schemeClr val="tx1"/>
                </a:solidFill>
              </a:rPr>
              <a:t>Anxiety which distracts from service to God is sinful.</a:t>
            </a:r>
          </a:p>
        </p:txBody>
      </p:sp>
      <p:sp>
        <p:nvSpPr>
          <p:cNvPr id="6" name="Title 1">
            <a:extLst>
              <a:ext uri="{FF2B5EF4-FFF2-40B4-BE49-F238E27FC236}">
                <a16:creationId xmlns:a16="http://schemas.microsoft.com/office/drawing/2014/main" id="{00C027CC-CDC5-49F3-8F93-BD6E6C1A532B}"/>
              </a:ext>
            </a:extLst>
          </p:cNvPr>
          <p:cNvSpPr>
            <a:spLocks noGrp="1"/>
          </p:cNvSpPr>
          <p:nvPr>
            <p:ph type="title"/>
          </p:nvPr>
        </p:nvSpPr>
        <p:spPr>
          <a:xfrm>
            <a:off x="1028700" y="270381"/>
            <a:ext cx="7200900" cy="1078500"/>
          </a:xfrm>
        </p:spPr>
        <p:txBody>
          <a:bodyPr>
            <a:spAutoFit/>
          </a:bodyPr>
          <a:lstStyle/>
          <a:p>
            <a:r>
              <a:rPr lang="en-US" sz="3600" dirty="0">
                <a:solidFill>
                  <a:schemeClr val="tx1"/>
                </a:solidFill>
              </a:rPr>
              <a:t>Jesus the Guest of Martha and Mary (Luke 10:38-42)</a:t>
            </a:r>
            <a:endParaRPr lang="en-US" dirty="0">
              <a:solidFill>
                <a:schemeClr val="tx1"/>
              </a:solidFill>
            </a:endParaRPr>
          </a:p>
        </p:txBody>
      </p:sp>
    </p:spTree>
    <p:extLst>
      <p:ext uri="{BB962C8B-B14F-4D97-AF65-F5344CB8AC3E}">
        <p14:creationId xmlns:p14="http://schemas.microsoft.com/office/powerpoint/2010/main" val="198010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484677"/>
            <a:ext cx="7200900" cy="3312382"/>
          </a:xfrm>
        </p:spPr>
        <p:txBody>
          <a:bodyPr>
            <a:spAutoFit/>
          </a:bodyPr>
          <a:lstStyle/>
          <a:p>
            <a:pPr>
              <a:buNone/>
            </a:pPr>
            <a:r>
              <a:rPr lang="en-US" sz="2800" b="1" baseline="0" dirty="0">
                <a:solidFill>
                  <a:schemeClr val="tx1"/>
                </a:solidFill>
              </a:rPr>
              <a:t>Do not worry about temporal things. </a:t>
            </a:r>
            <a:br>
              <a:rPr lang="en-US" sz="2800" b="1" baseline="0" dirty="0">
                <a:solidFill>
                  <a:schemeClr val="tx1"/>
                </a:solidFill>
              </a:rPr>
            </a:br>
            <a:r>
              <a:rPr lang="en-US" sz="2800" b="1" baseline="0" dirty="0">
                <a:solidFill>
                  <a:schemeClr val="tx1"/>
                </a:solidFill>
              </a:rPr>
              <a:t>Matthew 6:25</a:t>
            </a:r>
          </a:p>
          <a:p>
            <a:r>
              <a:rPr lang="en-US" sz="2800" dirty="0">
                <a:solidFill>
                  <a:schemeClr val="tx1"/>
                </a:solidFill>
              </a:rPr>
              <a:t>Contrary to nature. Matthew 6:26-30</a:t>
            </a:r>
          </a:p>
          <a:p>
            <a:r>
              <a:rPr lang="en-US" sz="2800" baseline="0" dirty="0">
                <a:solidFill>
                  <a:schemeClr val="tx1"/>
                </a:solidFill>
              </a:rPr>
              <a:t>Contrary to godliness. Matthew 6:31-33</a:t>
            </a:r>
          </a:p>
          <a:p>
            <a:r>
              <a:rPr lang="en-US" sz="2800" baseline="0" dirty="0">
                <a:solidFill>
                  <a:schemeClr val="tx1"/>
                </a:solidFill>
              </a:rPr>
              <a:t>Contrary to providence. Matthew 6:34;</a:t>
            </a:r>
            <a:br>
              <a:rPr lang="en-US" sz="2800" dirty="0">
                <a:solidFill>
                  <a:schemeClr val="tx1"/>
                </a:solidFill>
              </a:rPr>
            </a:br>
            <a:r>
              <a:rPr lang="en-US" sz="2800" dirty="0">
                <a:solidFill>
                  <a:schemeClr val="tx1"/>
                </a:solidFill>
              </a:rPr>
              <a:t>Isaiah 41:10; 35:4; Psalms 56:2-4; Revelation 1:17; Hebrews 13:5</a:t>
            </a:r>
            <a:endParaRPr lang="en-US" sz="2800" baseline="0" dirty="0">
              <a:solidFill>
                <a:schemeClr val="tx1"/>
              </a:solidFill>
            </a:endParaRPr>
          </a:p>
        </p:txBody>
      </p:sp>
      <p:sp>
        <p:nvSpPr>
          <p:cNvPr id="2" name="Title 1"/>
          <p:cNvSpPr>
            <a:spLocks noGrp="1"/>
          </p:cNvSpPr>
          <p:nvPr>
            <p:ph type="title"/>
          </p:nvPr>
        </p:nvSpPr>
        <p:spPr>
          <a:xfrm>
            <a:off x="1028700" y="685800"/>
            <a:ext cx="7200900" cy="585417"/>
          </a:xfrm>
        </p:spPr>
        <p:txBody>
          <a:bodyPr>
            <a:spAutoFit/>
          </a:bodyPr>
          <a:lstStyle/>
          <a:p>
            <a:r>
              <a:rPr lang="en-US" dirty="0">
                <a:solidFill>
                  <a:schemeClr val="tx1"/>
                </a:solidFill>
              </a:rPr>
              <a:t>Anxiety (Matthew 6:25-34)</a:t>
            </a:r>
          </a:p>
        </p:txBody>
      </p:sp>
      <p:sp>
        <p:nvSpPr>
          <p:cNvPr id="4" name="Slide Number Placeholder 3"/>
          <p:cNvSpPr>
            <a:spLocks noGrp="1"/>
          </p:cNvSpPr>
          <p:nvPr>
            <p:ph type="sldNum" sz="quarter" idx="12"/>
          </p:nvPr>
        </p:nvSpPr>
        <p:spPr/>
        <p:txBody>
          <a:bodyPr/>
          <a:lstStyle/>
          <a:p>
            <a:fld id="{8180CCF7-C54D-4762-A705-15BEF057E16A}"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699" y="1484677"/>
            <a:ext cx="7351730" cy="3312382"/>
          </a:xfrm>
        </p:spPr>
        <p:txBody>
          <a:bodyPr wrap="square">
            <a:spAutoFit/>
          </a:bodyPr>
          <a:lstStyle/>
          <a:p>
            <a:pPr>
              <a:buNone/>
            </a:pPr>
            <a:r>
              <a:rPr lang="en-US" sz="2800" b="1" baseline="0" dirty="0">
                <a:solidFill>
                  <a:schemeClr val="tx1"/>
                </a:solidFill>
              </a:rPr>
              <a:t>Develop an abiding faith in God.</a:t>
            </a:r>
            <a:br>
              <a:rPr lang="en-US" sz="2800" b="1" baseline="0" dirty="0">
                <a:solidFill>
                  <a:schemeClr val="tx1"/>
                </a:solidFill>
              </a:rPr>
            </a:br>
            <a:r>
              <a:rPr lang="en-US" sz="2800" b="1" baseline="0" dirty="0">
                <a:solidFill>
                  <a:schemeClr val="tx1"/>
                </a:solidFill>
              </a:rPr>
              <a:t>Matthew 6:30</a:t>
            </a:r>
          </a:p>
          <a:p>
            <a:r>
              <a:rPr lang="en-US" sz="2800" baseline="0" dirty="0">
                <a:solidFill>
                  <a:schemeClr val="tx1"/>
                </a:solidFill>
              </a:rPr>
              <a:t>Romans 4:3 Abraham believed God!</a:t>
            </a:r>
            <a:br>
              <a:rPr lang="en-US" sz="2800" baseline="0" dirty="0">
                <a:solidFill>
                  <a:schemeClr val="tx1"/>
                </a:solidFill>
              </a:rPr>
            </a:br>
            <a:r>
              <a:rPr lang="nl-NL" sz="2800" baseline="0" dirty="0">
                <a:solidFill>
                  <a:schemeClr val="tx1"/>
                </a:solidFill>
              </a:rPr>
              <a:t>Genesis 22:1ff; Hebrews 11:17;</a:t>
            </a:r>
            <a:br>
              <a:rPr lang="nl-NL" sz="2800" baseline="0" dirty="0">
                <a:solidFill>
                  <a:schemeClr val="tx1"/>
                </a:solidFill>
              </a:rPr>
            </a:br>
            <a:r>
              <a:rPr lang="nl-NL" sz="2800" baseline="0" dirty="0">
                <a:solidFill>
                  <a:schemeClr val="tx1"/>
                </a:solidFill>
              </a:rPr>
              <a:t>James 2:21ff</a:t>
            </a:r>
            <a:r>
              <a:rPr lang="en-US" sz="2800" baseline="0" dirty="0">
                <a:solidFill>
                  <a:schemeClr val="tx1"/>
                </a:solidFill>
              </a:rPr>
              <a:t>	</a:t>
            </a:r>
            <a:endParaRPr lang="en-US" sz="2800" dirty="0">
              <a:solidFill>
                <a:schemeClr val="tx1"/>
              </a:solidFill>
            </a:endParaRPr>
          </a:p>
          <a:p>
            <a:r>
              <a:rPr lang="en-US" sz="2800" baseline="0" dirty="0">
                <a:solidFill>
                  <a:schemeClr val="tx1"/>
                </a:solidFill>
              </a:rPr>
              <a:t>Romans 8:31-32, 37-39</a:t>
            </a:r>
          </a:p>
          <a:p>
            <a:r>
              <a:rPr lang="en-US" sz="2800" baseline="0" dirty="0">
                <a:solidFill>
                  <a:schemeClr val="tx1"/>
                </a:solidFill>
              </a:rPr>
              <a:t>Luke 8:22, </a:t>
            </a:r>
            <a:r>
              <a:rPr lang="en-US" sz="2800" i="1" baseline="0" dirty="0">
                <a:solidFill>
                  <a:schemeClr val="tx1"/>
                </a:solidFill>
              </a:rPr>
              <a:t>“</a:t>
            </a:r>
            <a:r>
              <a:rPr lang="en-US" sz="2800" b="1" i="1" baseline="0" dirty="0">
                <a:solidFill>
                  <a:schemeClr val="tx1"/>
                </a:solidFill>
              </a:rPr>
              <a:t>Where is your faith?</a:t>
            </a:r>
            <a:r>
              <a:rPr lang="en-US" sz="2800" i="1" baseline="0" dirty="0">
                <a:solidFill>
                  <a:schemeClr val="tx1"/>
                </a:solidFill>
              </a:rPr>
              <a:t>”</a:t>
            </a:r>
            <a:r>
              <a:rPr lang="en-US" sz="2800" baseline="0" dirty="0">
                <a:solidFill>
                  <a:schemeClr val="tx1"/>
                </a:solidFill>
              </a:rPr>
              <a:t> verse 25</a:t>
            </a:r>
            <a:endParaRPr lang="en-US" sz="2800" dirty="0">
              <a:solidFill>
                <a:schemeClr val="tx1"/>
              </a:solidFill>
            </a:endParaRPr>
          </a:p>
        </p:txBody>
      </p:sp>
      <p:sp>
        <p:nvSpPr>
          <p:cNvPr id="2" name="Title 1"/>
          <p:cNvSpPr>
            <a:spLocks noGrp="1"/>
          </p:cNvSpPr>
          <p:nvPr>
            <p:ph type="title"/>
          </p:nvPr>
        </p:nvSpPr>
        <p:spPr>
          <a:xfrm>
            <a:off x="1028700" y="400050"/>
            <a:ext cx="7200900" cy="1078500"/>
          </a:xfrm>
        </p:spPr>
        <p:txBody>
          <a:bodyPr>
            <a:spAutoFit/>
          </a:bodyPr>
          <a:lstStyle/>
          <a:p>
            <a:r>
              <a:rPr lang="en-US" dirty="0">
                <a:solidFill>
                  <a:schemeClr val="tx1"/>
                </a:solidFill>
              </a:rPr>
              <a:t>Conquering Anxiety</a:t>
            </a:r>
            <a:br>
              <a:rPr lang="en-US" dirty="0">
                <a:solidFill>
                  <a:schemeClr val="tx1"/>
                </a:solidFill>
              </a:rPr>
            </a:br>
            <a:r>
              <a:rPr lang="en-US" dirty="0">
                <a:solidFill>
                  <a:schemeClr val="tx1"/>
                </a:solidFill>
              </a:rPr>
              <a:t>Matthew 6:25-34; Philippians 4:4-8</a:t>
            </a:r>
          </a:p>
        </p:txBody>
      </p:sp>
      <p:sp>
        <p:nvSpPr>
          <p:cNvPr id="4" name="Slide Number Placeholder 3"/>
          <p:cNvSpPr>
            <a:spLocks noGrp="1"/>
          </p:cNvSpPr>
          <p:nvPr>
            <p:ph type="sldNum" sz="quarter" idx="12"/>
          </p:nvPr>
        </p:nvSpPr>
        <p:spPr/>
        <p:txBody>
          <a:bodyPr/>
          <a:lstStyle/>
          <a:p>
            <a:fld id="{8180CCF7-C54D-4762-A705-15BEF057E16A}"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2884</TotalTime>
  <Words>1148</Words>
  <Application>Microsoft Office PowerPoint</Application>
  <PresentationFormat>On-screen Show (4:3)</PresentationFormat>
  <Paragraphs>81</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Franklin Gothic Book</vt:lpstr>
      <vt:lpstr>Impact</vt:lpstr>
      <vt:lpstr>Crop</vt:lpstr>
      <vt:lpstr>Lesson 15: The Good Samaritan and the Feast of Dedication</vt:lpstr>
      <vt:lpstr>Jesus the Guest of Martha and Mary</vt:lpstr>
      <vt:lpstr>Jesus the Guest of Martha and Mary (Luke 10:38-42)</vt:lpstr>
      <vt:lpstr>Jesus the Guest of Martha and Mary (Luke 10:38-42)</vt:lpstr>
      <vt:lpstr>Jesus the Guest of Martha and Mary (Luke 10:38-42)</vt:lpstr>
      <vt:lpstr>Jesus the Guest of Martha and Mary (Luke 10:38-42)</vt:lpstr>
      <vt:lpstr>Jesus the Guest of Martha and Mary (Luke 10:38-42)</vt:lpstr>
      <vt:lpstr>Anxiety (Matthew 6:25-34)</vt:lpstr>
      <vt:lpstr>Conquering Anxiety Matthew 6:25-34; Philippians 4:4-8</vt:lpstr>
      <vt:lpstr>Conquering Anxiety Matthew 6:25-34; Philippians 4:4-8</vt:lpstr>
      <vt:lpstr>Conquering Anxiety Matthew 6:25-34; Philippians 4:4-8</vt:lpstr>
      <vt:lpstr>Conquering Anxiety Matthew 6:25-34; Philippians 4:4-8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15: The Good Samaritan and the Feast of Dedication</dc:title>
  <dc:creator>mgalloway2715@gmail.com</dc:creator>
  <cp:lastModifiedBy>Richard Lidh</cp:lastModifiedBy>
  <cp:revision>68</cp:revision>
  <cp:lastPrinted>2021-06-04T17:27:42Z</cp:lastPrinted>
  <dcterms:created xsi:type="dcterms:W3CDTF">2021-05-12T17:20:23Z</dcterms:created>
  <dcterms:modified xsi:type="dcterms:W3CDTF">2021-06-04T17:27:45Z</dcterms:modified>
</cp:coreProperties>
</file>